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50"/>
  </p:notesMasterIdLst>
  <p:sldIdLst>
    <p:sldId id="438" r:id="rId2"/>
    <p:sldId id="256" r:id="rId3"/>
    <p:sldId id="257" r:id="rId4"/>
    <p:sldId id="258" r:id="rId5"/>
    <p:sldId id="308" r:id="rId6"/>
    <p:sldId id="316" r:id="rId7"/>
    <p:sldId id="309" r:id="rId8"/>
    <p:sldId id="310" r:id="rId9"/>
    <p:sldId id="311" r:id="rId10"/>
    <p:sldId id="463" r:id="rId11"/>
    <p:sldId id="314" r:id="rId12"/>
    <p:sldId id="462" r:id="rId13"/>
    <p:sldId id="464" r:id="rId14"/>
    <p:sldId id="465" r:id="rId15"/>
    <p:sldId id="466" r:id="rId16"/>
    <p:sldId id="468" r:id="rId17"/>
    <p:sldId id="469" r:id="rId18"/>
    <p:sldId id="470" r:id="rId19"/>
    <p:sldId id="472" r:id="rId20"/>
    <p:sldId id="473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3" r:id="rId30"/>
    <p:sldId id="265" r:id="rId31"/>
    <p:sldId id="317" r:id="rId32"/>
    <p:sldId id="319" r:id="rId33"/>
    <p:sldId id="320" r:id="rId34"/>
    <p:sldId id="432" r:id="rId35"/>
    <p:sldId id="356" r:id="rId36"/>
    <p:sldId id="383" r:id="rId37"/>
    <p:sldId id="385" r:id="rId38"/>
    <p:sldId id="387" r:id="rId39"/>
    <p:sldId id="363" r:id="rId40"/>
    <p:sldId id="389" r:id="rId41"/>
    <p:sldId id="369" r:id="rId42"/>
    <p:sldId id="391" r:id="rId43"/>
    <p:sldId id="393" r:id="rId44"/>
    <p:sldId id="374" r:id="rId45"/>
    <p:sldId id="378" r:id="rId46"/>
    <p:sldId id="380" r:id="rId47"/>
    <p:sldId id="381" r:id="rId48"/>
    <p:sldId id="46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B6BA"/>
    <a:srgbClr val="3AE0E4"/>
    <a:srgbClr val="42DC8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B1678-CFC0-40A8-85CE-AF4550EE4AA2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858B-7498-47CC-9E6E-31EAEED4FF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3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F858B-7498-47CC-9E6E-31EAEED4FF4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ebi_-benekli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ebi_-benekli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DE366-D8C2-402B-B811-16C288F0B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24D2-F4DE-42DA-BB3D-69148DCC2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2C113-B5B8-4225-98E9-C4CC6EC0A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EA3A5D-F378-4A88-8984-0917610286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F1BDA6-AC1C-4632-B0A9-6FF1F017FB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ebi_-benekli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D9085C-1537-4C99-963C-319FB45944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85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EFB27EF-9705-4F35-BA07-F1EACC2EB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ebi_-benekli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Picture 12" descr="bebi_-benekli"/>
          <p:cNvPicPr>
            <a:picLocks noChangeAspect="1" noChangeArrowheads="1"/>
          </p:cNvPicPr>
          <p:nvPr userDrawn="1"/>
        </p:nvPicPr>
        <p:blipFill>
          <a:blip r:embed="rId2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9" r:id="rId16"/>
    <p:sldLayoutId id="2147483740" r:id="rId17"/>
    <p:sldLayoutId id="2147483744" r:id="rId18"/>
    <p:sldLayoutId id="2147483745" r:id="rId19"/>
    <p:sldLayoutId id="2147483746" r:id="rId20"/>
    <p:sldLayoutId id="2147483747" r:id="rId2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8860" b="274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0" y="5144869"/>
            <a:ext cx="6099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GOOD MORNING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CC99"/>
          </a:solidFill>
        </p:spPr>
        <p:txBody>
          <a:bodyPr/>
          <a:lstStyle/>
          <a:p>
            <a:pPr marL="838200" indent="-838200"/>
            <a:r>
              <a:rPr lang="en-US" sz="4000" b="1">
                <a:solidFill>
                  <a:srgbClr val="FF33CC"/>
                </a:solidFill>
              </a:rPr>
              <a:t>Pathways of pathological origin</a:t>
            </a:r>
            <a:r>
              <a:rPr lang="en-US" sz="4000" b="1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990600" lvl="1" indent="-533400">
              <a:buClr>
                <a:srgbClr val="FF00FF"/>
              </a:buClr>
              <a:buFontTx/>
              <a:buBlip>
                <a:blip r:embed="rId2"/>
              </a:buBlip>
            </a:pPr>
            <a:r>
              <a:rPr lang="en-US" b="1" dirty="0">
                <a:solidFill>
                  <a:schemeClr val="bg1"/>
                </a:solidFill>
              </a:rPr>
              <a:t>Empty spaces on the root created by destruction of </a:t>
            </a:r>
            <a:r>
              <a:rPr lang="en-US" b="1" dirty="0" err="1">
                <a:solidFill>
                  <a:schemeClr val="bg1"/>
                </a:solidFill>
              </a:rPr>
              <a:t>Sharpey’s</a:t>
            </a:r>
            <a:r>
              <a:rPr lang="en-US" b="1" dirty="0">
                <a:solidFill>
                  <a:schemeClr val="bg1"/>
                </a:solidFill>
              </a:rPr>
              <a:t> fibers</a:t>
            </a:r>
          </a:p>
          <a:p>
            <a:pPr marL="990600" lvl="1" indent="-533400">
              <a:buClr>
                <a:srgbClr val="FF00FF"/>
              </a:buClr>
              <a:buFontTx/>
              <a:buBlip>
                <a:blip r:embed="rId2"/>
              </a:buBlip>
            </a:pPr>
            <a:r>
              <a:rPr lang="en-US" b="1" dirty="0">
                <a:solidFill>
                  <a:schemeClr val="bg1"/>
                </a:solidFill>
              </a:rPr>
              <a:t>Vertical tooth fractures</a:t>
            </a:r>
          </a:p>
          <a:p>
            <a:pPr marL="990600" lvl="1" indent="-533400">
              <a:buClr>
                <a:srgbClr val="FF00FF"/>
              </a:buClr>
              <a:buFontTx/>
              <a:buBlip>
                <a:blip r:embed="rId2"/>
              </a:buBlip>
            </a:pPr>
            <a:r>
              <a:rPr lang="en-US" b="1" dirty="0">
                <a:solidFill>
                  <a:schemeClr val="bg1"/>
                </a:solidFill>
              </a:rPr>
              <a:t>Idiopathic </a:t>
            </a:r>
            <a:r>
              <a:rPr lang="en-US" b="1" dirty="0" err="1">
                <a:solidFill>
                  <a:schemeClr val="bg1"/>
                </a:solidFill>
              </a:rPr>
              <a:t>resorptions</a:t>
            </a:r>
            <a:r>
              <a:rPr lang="en-US" b="1" dirty="0">
                <a:solidFill>
                  <a:schemeClr val="bg1"/>
                </a:solidFill>
              </a:rPr>
              <a:t> – Internal &amp; external</a:t>
            </a:r>
          </a:p>
          <a:p>
            <a:pPr marL="990600" lvl="1" indent="-533400">
              <a:buClr>
                <a:srgbClr val="FF00FF"/>
              </a:buClr>
              <a:buFontTx/>
              <a:buBlip>
                <a:blip r:embed="rId2"/>
              </a:buBlip>
            </a:pPr>
            <a:r>
              <a:rPr lang="en-US" b="1" dirty="0">
                <a:solidFill>
                  <a:schemeClr val="bg1"/>
                </a:solidFill>
              </a:rPr>
              <a:t>Loss of </a:t>
            </a:r>
            <a:r>
              <a:rPr lang="en-US" b="1" dirty="0" err="1">
                <a:solidFill>
                  <a:schemeClr val="bg1"/>
                </a:solidFill>
              </a:rPr>
              <a:t>cementum</a:t>
            </a:r>
            <a:r>
              <a:rPr lang="en-US" b="1" dirty="0">
                <a:solidFill>
                  <a:schemeClr val="bg1"/>
                </a:solidFill>
              </a:rPr>
              <a:t> due to external irritants</a:t>
            </a:r>
          </a:p>
        </p:txBody>
      </p:sp>
    </p:spTree>
    <p:extLst>
      <p:ext uri="{BB962C8B-B14F-4D97-AF65-F5344CB8AC3E}">
        <p14:creationId xmlns:p14="http://schemas.microsoft.com/office/powerpoint/2010/main" val="36554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atik Regular" pitchFamily="2" charset="0"/>
              </a:rPr>
              <a:t>Pathways of iatrogenic  origin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8001000" cy="4068763"/>
          </a:xfrm>
        </p:spPr>
        <p:txBody>
          <a:bodyPr/>
          <a:lstStyle/>
          <a:p>
            <a:pPr marL="990600" lvl="1" indent="-533400">
              <a:buFontTx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</a:rPr>
              <a:t>Exposure of dentinal tubules following root </a:t>
            </a:r>
            <a:r>
              <a:rPr lang="en-US" dirty="0" err="1">
                <a:solidFill>
                  <a:schemeClr val="bg1"/>
                </a:solidFill>
              </a:rPr>
              <a:t>planing</a:t>
            </a:r>
            <a:endParaRPr lang="en-US" dirty="0">
              <a:solidFill>
                <a:schemeClr val="bg1"/>
              </a:solidFill>
            </a:endParaRPr>
          </a:p>
          <a:p>
            <a:pPr marL="990600" lvl="1" indent="-533400">
              <a:buFontTx/>
              <a:buBlip>
                <a:blip r:embed="rId2"/>
              </a:buBlip>
            </a:pPr>
            <a:endParaRPr lang="en-US" dirty="0">
              <a:solidFill>
                <a:schemeClr val="bg1"/>
              </a:solidFill>
            </a:endParaRPr>
          </a:p>
          <a:p>
            <a:pPr marL="990600" lvl="1" indent="-533400">
              <a:buFontTx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</a:rPr>
              <a:t>Accidental lateral perforation during endodontic procedure</a:t>
            </a:r>
          </a:p>
          <a:p>
            <a:pPr marL="990600" lvl="1" indent="-533400">
              <a:buFontTx/>
              <a:buBlip>
                <a:blip r:embed="rId2"/>
              </a:buBlip>
            </a:pPr>
            <a:endParaRPr lang="en-US" dirty="0">
              <a:solidFill>
                <a:schemeClr val="bg1"/>
              </a:solidFill>
            </a:endParaRPr>
          </a:p>
          <a:p>
            <a:pPr marL="990600" lvl="1" indent="-533400">
              <a:buFontTx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</a:rPr>
              <a:t>Root fracture due to endodontic procedure.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18000" contrast="84000"/>
          </a:blip>
          <a:srcRect/>
          <a:stretch>
            <a:fillRect/>
          </a:stretch>
        </p:blipFill>
        <p:spPr bwMode="auto">
          <a:xfrm>
            <a:off x="7772400" y="2362200"/>
            <a:ext cx="1146175" cy="22987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lum bright="36000" contrast="36000"/>
            <a:grayscl/>
          </a:blip>
          <a:srcRect/>
          <a:stretch>
            <a:fillRect/>
          </a:stretch>
        </p:blipFill>
        <p:spPr bwMode="auto">
          <a:xfrm>
            <a:off x="381000" y="5070475"/>
            <a:ext cx="1893888" cy="17875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ENDO – PERIO LESIONS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MICROBIOLOGY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   -B.FORSYTHUS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  -P.GINGIVALIS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  -T.DENTICOLA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  -FUSOBACTERIA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  -SPIROCHETES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  -WOLINELLA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  -PEPTO STREPTOCOCCUS   </a:t>
            </a:r>
          </a:p>
        </p:txBody>
      </p:sp>
    </p:spTree>
    <p:extLst>
      <p:ext uri="{BB962C8B-B14F-4D97-AF65-F5344CB8AC3E}">
        <p14:creationId xmlns:p14="http://schemas.microsoft.com/office/powerpoint/2010/main" val="20720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Brdr1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534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WordArt 8" descr="Brdr1535"/>
          <p:cNvSpPr>
            <a:spLocks noChangeArrowheads="1" noChangeShapeType="1" noTextEdit="1"/>
          </p:cNvSpPr>
          <p:nvPr/>
        </p:nvSpPr>
        <p:spPr bwMode="auto">
          <a:xfrm>
            <a:off x="2362200" y="3200400"/>
            <a:ext cx="38671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Arial Black"/>
              </a:rPr>
              <a:t>    DIAGONOSIS</a:t>
            </a:r>
          </a:p>
        </p:txBody>
      </p:sp>
    </p:spTree>
    <p:extLst>
      <p:ext uri="{BB962C8B-B14F-4D97-AF65-F5344CB8AC3E}">
        <p14:creationId xmlns:p14="http://schemas.microsoft.com/office/powerpoint/2010/main" val="16446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899160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Visual examination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Palpation 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Fistula tracking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Percussion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Mobility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Radiograph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Pulp vitality testing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         - Cold test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         - Heat test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         - Electric test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Blood flow test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Cavity test    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Cracked tooth testing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          -</a:t>
            </a:r>
            <a:r>
              <a:rPr lang="en-US" sz="2400" b="1" dirty="0" err="1">
                <a:solidFill>
                  <a:schemeClr val="bg1"/>
                </a:solidFill>
              </a:rPr>
              <a:t>Transillumination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                   -Wedging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          -Staining 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b="1" dirty="0">
                <a:solidFill>
                  <a:schemeClr val="bg1"/>
                </a:solidFill>
              </a:rPr>
              <a:t>Selective anesthesia test </a:t>
            </a:r>
          </a:p>
        </p:txBody>
      </p:sp>
      <p:pic>
        <p:nvPicPr>
          <p:cNvPr id="18439" name="Picture 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transquestion_line_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39963"/>
            <a:ext cx="3124200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charRg st="251" end="2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436">
                                            <p:txEl>
                                              <p:charRg st="251" end="2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436">
                                            <p:txEl>
                                              <p:charRg st="251" end="2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8436">
                                            <p:txEl>
                                              <p:charRg st="251" end="2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charRg st="290" end="3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436">
                                            <p:txEl>
                                              <p:charRg st="290" end="3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436">
                                            <p:txEl>
                                              <p:charRg st="290" end="3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8436">
                                            <p:txEl>
                                              <p:charRg st="290" end="3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charRg st="318" end="3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436">
                                            <p:txEl>
                                              <p:charRg st="318" end="3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436">
                                            <p:txEl>
                                              <p:charRg st="318" end="34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8436">
                                            <p:txEl>
                                              <p:charRg st="318" end="3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charRg st="348" end="3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436">
                                            <p:txEl>
                                              <p:charRg st="348" end="37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436">
                                            <p:txEl>
                                              <p:charRg st="348" end="37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8436">
                                            <p:txEl>
                                              <p:charRg st="348" end="3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descr="Recycled paper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7086600" cy="1143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VISUAL EXAMINATION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   </a:t>
            </a:r>
            <a:endParaRPr lang="en-US" sz="2400" b="1" dirty="0"/>
          </a:p>
        </p:txBody>
      </p:sp>
      <p:pic>
        <p:nvPicPr>
          <p:cNvPr id="19460" name="Picture 4" descr="2BOD1"/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5838" y="238125"/>
            <a:ext cx="969962" cy="1133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6" descr="2BOD1"/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9125" y="238125"/>
            <a:ext cx="904875" cy="1133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0"/>
            <a:ext cx="3048000" cy="2819400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962400" y="25908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0800000">
            <a:off x="3505200" y="54102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038475" cy="2209800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05450" y="26050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EXTRA ORAL SINUS TRACT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6200" y="5486400"/>
            <a:ext cx="333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MAGNIFYING  MICROSCOPE</a:t>
            </a:r>
          </a:p>
        </p:txBody>
      </p:sp>
    </p:spTree>
    <p:extLst>
      <p:ext uri="{BB962C8B-B14F-4D97-AF65-F5344CB8AC3E}">
        <p14:creationId xmlns:p14="http://schemas.microsoft.com/office/powerpoint/2010/main" val="207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descr="Bouquet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PALPATION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5562600" cy="45259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Blip>
                <a:blip r:embed="rId3"/>
              </a:buBlip>
            </a:pPr>
            <a:endParaRPr lang="en-US" sz="2800" b="1" dirty="0"/>
          </a:p>
        </p:txBody>
      </p:sp>
      <p:pic>
        <p:nvPicPr>
          <p:cNvPr id="22539" name="Picture 11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1372" y="2286000"/>
            <a:ext cx="5176727" cy="3943305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2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Denim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PERCUSSION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56388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endParaRPr lang="en-US" sz="2800" dirty="0"/>
          </a:p>
        </p:txBody>
      </p:sp>
      <p:pic>
        <p:nvPicPr>
          <p:cNvPr id="23556" name="Picture 4" descr="CART030"/>
          <p:cNvPicPr>
            <a:picLocks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5700" y="228600"/>
            <a:ext cx="11811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514600"/>
            <a:ext cx="3124200" cy="2667000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89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descr="Woven mat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FISTULA TRACKING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dirty="0"/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200400" cy="2581275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04" y="4269581"/>
            <a:ext cx="3048000" cy="2508250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48" y="1523999"/>
            <a:ext cx="3200400" cy="2581275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534035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GUTTAPERCHA</a:t>
            </a:r>
          </a:p>
        </p:txBody>
      </p:sp>
    </p:spTree>
    <p:extLst>
      <p:ext uri="{BB962C8B-B14F-4D97-AF65-F5344CB8AC3E}">
        <p14:creationId xmlns:p14="http://schemas.microsoft.com/office/powerpoint/2010/main" val="15039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descr="Brdr1530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           MOBILITY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5715000" cy="50292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sz="2800" dirty="0"/>
              <a:t> 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590800"/>
            <a:ext cx="3657600" cy="2886476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 descr="237"/>
          <p:cNvPicPr>
            <a:picLocks noChangeAspect="1" noChangeArrowheads="1" noCrop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34645"/>
            <a:ext cx="1219200" cy="730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8" descr="23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4800"/>
            <a:ext cx="1219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8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bi_-benek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28194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Batik Regular" pitchFamily="2" charset="0"/>
              </a:rPr>
              <a:t>PERIO ENDO LESIONS</a:t>
            </a:r>
          </a:p>
          <a:p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Batik Regular" pitchFamily="2" charset="0"/>
            </a:endParaRPr>
          </a:p>
          <a:p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Batik Regular" pitchFamily="2" charset="0"/>
            </a:endParaRPr>
          </a:p>
          <a:p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Batik Regular" pitchFamily="2" charset="0"/>
            </a:endParaRPr>
          </a:p>
          <a:p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Batik Regular" pitchFamily="2" charset="0"/>
            </a:endParaRPr>
          </a:p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Batik Regular" pitchFamily="2" charset="0"/>
              </a:rPr>
              <a:t>				</a:t>
            </a:r>
            <a:endParaRPr lang="en-US" sz="2000" b="1" dirty="0" smtClean="0">
              <a:latin typeface="Batik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descr="Brdr148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447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     RADIOGRAPH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95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endParaRPr lang="en-US" sz="28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2590800" cy="2259013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2590800" cy="22860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114800" y="2209800"/>
            <a:ext cx="374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ALVEOLAR BONE RESORPTION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19200" y="4724400"/>
            <a:ext cx="29095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PERIAPICAL </a:t>
            </a:r>
            <a:r>
              <a:rPr lang="en-US" b="1" dirty="0" smtClean="0">
                <a:solidFill>
                  <a:schemeClr val="bg1"/>
                </a:solidFill>
              </a:rPr>
              <a:t>RADIOLUCENCY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descr="Brdr1533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 PULP VITALITY TESTING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/>
              <a:t>                                 </a:t>
            </a:r>
            <a:endParaRPr lang="en-US" sz="2800" b="1" dirty="0"/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800" b="1" dirty="0">
                <a:solidFill>
                  <a:schemeClr val="bg1"/>
                </a:solidFill>
              </a:rPr>
              <a:t>      Cold test: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                      Performed by applying a cold substance or agent to a  well isolated tooth surface.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     </a:t>
            </a:r>
            <a:r>
              <a:rPr lang="en-US" sz="2800" dirty="0" err="1">
                <a:solidFill>
                  <a:schemeClr val="bg1"/>
                </a:solidFill>
              </a:rPr>
              <a:t>Eg</a:t>
            </a:r>
            <a:r>
              <a:rPr lang="en-US" sz="2800" dirty="0">
                <a:solidFill>
                  <a:schemeClr val="bg1"/>
                </a:solidFill>
              </a:rPr>
              <a:t>. Ice </a:t>
            </a:r>
            <a:r>
              <a:rPr lang="en-US" sz="2800" dirty="0" err="1">
                <a:solidFill>
                  <a:schemeClr val="bg1"/>
                </a:solidFill>
              </a:rPr>
              <a:t>sticks,ethyl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chloride,carbondioxide</a:t>
            </a:r>
            <a:r>
              <a:rPr lang="en-US" sz="2800" dirty="0">
                <a:solidFill>
                  <a:schemeClr val="bg1"/>
                </a:solidFill>
              </a:rPr>
              <a:t> (dry ice) -78°C; refrigerants such as dichlorodifluoromethane (DDM) -50°C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343400"/>
            <a:ext cx="2514600" cy="2236448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20"/>
          <p:cNvSpPr>
            <a:spLocks noChangeArrowheads="1"/>
          </p:cNvSpPr>
          <p:nvPr/>
        </p:nvSpPr>
        <p:spPr bwMode="auto">
          <a:xfrm rot="10800000">
            <a:off x="3657600" y="50292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100000">
                <a:srgbClr val="00FF00">
                  <a:alpha val="58000"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889125" y="5043488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COLD TEST</a:t>
            </a:r>
          </a:p>
        </p:txBody>
      </p:sp>
    </p:spTree>
    <p:extLst>
      <p:ext uri="{BB962C8B-B14F-4D97-AF65-F5344CB8AC3E}">
        <p14:creationId xmlns:p14="http://schemas.microsoft.com/office/powerpoint/2010/main" val="371577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09600"/>
            <a:ext cx="3228975" cy="2905125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2" name="AutoShape 18"/>
          <p:cNvSpPr>
            <a:spLocks noChangeArrowheads="1"/>
          </p:cNvSpPr>
          <p:nvPr/>
        </p:nvSpPr>
        <p:spPr bwMode="auto">
          <a:xfrm>
            <a:off x="3886200" y="20574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100000">
                <a:srgbClr val="00FF00">
                  <a:alpha val="58000"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5645150" y="20574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HEAT TEST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1447800" y="4343400"/>
            <a:ext cx="6781800" cy="21859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b="1" dirty="0">
                <a:solidFill>
                  <a:schemeClr val="bg1"/>
                </a:solidFill>
              </a:rPr>
              <a:t>Heat test: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                 Hot gutta-percha should be applied to the teeth coated with petroleum jelly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808002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 </a:t>
            </a:r>
            <a:r>
              <a:rPr lang="en-US" b="1">
                <a:solidFill>
                  <a:srgbClr val="F7316A"/>
                </a:solidFill>
              </a:rPr>
              <a:t>ELECTRIC TEST</a:t>
            </a:r>
            <a:r>
              <a:rPr lang="en-US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551432"/>
            <a:ext cx="4495800" cy="52578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sz="2400" dirty="0"/>
              <a:t> </a:t>
            </a:r>
          </a:p>
          <a:p>
            <a:pPr lvl="2">
              <a:buClr>
                <a:srgbClr val="F7316A"/>
              </a:buClr>
              <a:buFont typeface="Wingdings" pitchFamily="2" charset="2"/>
              <a:buChar char="Ø"/>
            </a:pPr>
            <a:r>
              <a:rPr lang="en-US" sz="1800" dirty="0"/>
              <a:t>    </a:t>
            </a:r>
            <a:r>
              <a:rPr lang="en-US" sz="2000" dirty="0">
                <a:solidFill>
                  <a:schemeClr val="bg1"/>
                </a:solidFill>
              </a:rPr>
              <a:t>Positive response—intact         vital pulp</a:t>
            </a:r>
          </a:p>
          <a:p>
            <a:pPr lvl="2">
              <a:buClr>
                <a:srgbClr val="F7316A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   No response—Necrotic pulp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2419350" cy="2328863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2400300" cy="2286000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7200" y="15240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ELECTRIC PULP TESTER</a:t>
            </a:r>
          </a:p>
        </p:txBody>
      </p:sp>
    </p:spTree>
    <p:extLst>
      <p:ext uri="{BB962C8B-B14F-4D97-AF65-F5344CB8AC3E}">
        <p14:creationId xmlns:p14="http://schemas.microsoft.com/office/powerpoint/2010/main" val="36691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2" name="Rectangle 10"/>
          <p:cNvSpPr>
            <a:spLocks noGrp="1" noChangeArrowheads="1"/>
          </p:cNvSpPr>
          <p:nvPr>
            <p:ph type="title"/>
          </p:nvPr>
        </p:nvSpPr>
        <p:spPr>
          <a:solidFill>
            <a:srgbClr val="008000">
              <a:alpha val="39000"/>
            </a:srgbClr>
          </a:solidFill>
          <a:ln/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BLOOD FLOW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924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dirty="0"/>
              <a:t>                 </a:t>
            </a:r>
            <a:r>
              <a:rPr lang="en-US" dirty="0">
                <a:solidFill>
                  <a:schemeClr val="bg1"/>
                </a:solidFill>
              </a:rPr>
              <a:t>Sensors are applied to the external surface of the crown and the pulp blood flow is recorded and compared to controls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CC66FF"/>
              </a:buClr>
              <a:buFontTx/>
              <a:buChar char="o"/>
            </a:pPr>
            <a:r>
              <a:rPr lang="en-US" sz="2400" dirty="0">
                <a:solidFill>
                  <a:schemeClr val="bg1"/>
                </a:solidFill>
              </a:rPr>
              <a:t> A light speed hand piece with new sharp bur is used to prepare a cavity.                              </a:t>
            </a:r>
          </a:p>
          <a:p>
            <a:pPr>
              <a:lnSpc>
                <a:spcPct val="90000"/>
              </a:lnSpc>
              <a:buClr>
                <a:srgbClr val="CC66FF"/>
              </a:buClr>
              <a:buFontTx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Positive </a:t>
            </a:r>
            <a:r>
              <a:rPr lang="en-US" sz="2400" dirty="0">
                <a:solidFill>
                  <a:schemeClr val="bg1"/>
                </a:solidFill>
              </a:rPr>
              <a:t>response— presence of vital pulp tissue</a:t>
            </a:r>
          </a:p>
          <a:p>
            <a:pPr>
              <a:lnSpc>
                <a:spcPct val="90000"/>
              </a:lnSpc>
              <a:buClr>
                <a:srgbClr val="CC66FF"/>
              </a:buClr>
              <a:buFontTx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No </a:t>
            </a:r>
            <a:r>
              <a:rPr lang="en-US" sz="2400" dirty="0">
                <a:solidFill>
                  <a:schemeClr val="bg1"/>
                </a:solidFill>
              </a:rPr>
              <a:t>response— Cavity extended into pulp </a:t>
            </a:r>
            <a:r>
              <a:rPr lang="en-US" sz="2400" dirty="0" smtClean="0">
                <a:solidFill>
                  <a:schemeClr val="bg1"/>
                </a:solidFill>
              </a:rPr>
              <a:t>chamber</a:t>
            </a:r>
          </a:p>
          <a:p>
            <a:pPr>
              <a:lnSpc>
                <a:spcPct val="90000"/>
              </a:lnSpc>
              <a:buClr>
                <a:srgbClr val="CC66FF"/>
              </a:buClr>
              <a:buFontTx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Reliable in determining </a:t>
            </a:r>
            <a:r>
              <a:rPr lang="en-US" sz="2400" dirty="0">
                <a:solidFill>
                  <a:schemeClr val="bg1"/>
                </a:solidFill>
              </a:rPr>
              <a:t>the vitality of the pulp </a:t>
            </a:r>
          </a:p>
        </p:txBody>
      </p:sp>
      <p:sp>
        <p:nvSpPr>
          <p:cNvPr id="46084" name="AutoShape 4" descr="Papyrus"/>
          <p:cNvSpPr>
            <a:spLocks noChangeArrowheads="1"/>
          </p:cNvSpPr>
          <p:nvPr/>
        </p:nvSpPr>
        <p:spPr bwMode="auto">
          <a:xfrm>
            <a:off x="1447800" y="0"/>
            <a:ext cx="6324600" cy="1600200"/>
          </a:xfrm>
          <a:prstGeom prst="horizontalScroll">
            <a:avLst>
              <a:gd name="adj" fmla="val 12500"/>
            </a:avLst>
          </a:prstGeom>
          <a:blipFill dpi="0" rotWithShape="1">
            <a:blip r:embed="rId2">
              <a:alphaModFix amt="90000"/>
            </a:blip>
            <a:srcRect/>
            <a:tile tx="0" ty="0" sx="100000" sy="100000" flip="none" algn="tl"/>
          </a:blipFill>
          <a:ln w="9525">
            <a:solidFill>
              <a:srgbClr val="F7316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CAVITY TEST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981200"/>
            <a:ext cx="3246438" cy="3276600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 descr="arrow_grn_rt_sm_clr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8686800" cy="838200"/>
          </a:xfrm>
          <a:blipFill dpi="0" rotWithShape="1">
            <a:blip r:embed="rId2"/>
            <a:srcRect/>
            <a:stretch>
              <a:fillRect/>
            </a:stretch>
          </a:blipFill>
          <a:ln>
            <a:pattFill prst="pct5">
              <a:fgClr>
                <a:srgbClr val="CC66FF"/>
              </a:fgClr>
              <a:bgClr>
                <a:srgbClr val="FFFF00"/>
              </a:bgClr>
            </a:patt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RESTORED TEETH TESTING</a:t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2667000"/>
          </a:xfrm>
        </p:spPr>
        <p:txBody>
          <a:bodyPr/>
          <a:lstStyle/>
          <a:p>
            <a:pPr>
              <a:buFontTx/>
              <a:buNone/>
            </a:pPr>
            <a:endParaRPr lang="en-US" b="1" dirty="0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en-US" sz="2800"/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716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 descr="aballoon8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POCKET PROBING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2057400" cy="14478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76800"/>
            <a:ext cx="2133600" cy="14478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2103438" cy="1446213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descr="Oak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CRACKED TOOTH TESTING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54102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000" dirty="0"/>
              <a:t>     </a:t>
            </a:r>
            <a:r>
              <a:rPr lang="en-US" sz="2000" b="1" dirty="0" err="1">
                <a:solidFill>
                  <a:srgbClr val="FF0000"/>
                </a:solidFill>
              </a:rPr>
              <a:t>Transillumination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/>
              <a:t>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             		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000" dirty="0"/>
              <a:t>   </a:t>
            </a:r>
            <a:r>
              <a:rPr lang="en-US" sz="2000" dirty="0" smtClean="0"/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Wedging:</a:t>
            </a: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000" b="1" dirty="0" smtClean="0">
                <a:solidFill>
                  <a:srgbClr val="FF0000"/>
                </a:solidFill>
              </a:rPr>
              <a:t>      Staining 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/>
              <a:t>                                   </a:t>
            </a: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                  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4419600"/>
            <a:ext cx="2332038" cy="1905000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828800"/>
            <a:ext cx="2378075" cy="1927225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4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descr="Denim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SELECTIVE ANESTHESIA TEST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09800"/>
            <a:ext cx="2976563" cy="2971800"/>
          </a:xfr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9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85800"/>
            <a:ext cx="7239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			</a:t>
            </a:r>
            <a:r>
              <a:rPr lang="en-US" sz="2800" b="1" dirty="0" smtClean="0">
                <a:solidFill>
                  <a:schemeClr val="bg2"/>
                </a:solidFill>
                <a:latin typeface="Batik Regular" pitchFamily="2" charset="0"/>
              </a:rPr>
              <a:t>CONTENTS</a:t>
            </a:r>
          </a:p>
          <a:p>
            <a:endParaRPr lang="en-US" sz="2000" b="1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INTRODUCTION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DEFINITION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COMMUNICATION B/W PULP AND PERIODONTIUM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CLASSIFICATION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DIAGNOSIS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ETIOLOGY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MICROBIOLOGY</a:t>
            </a:r>
          </a:p>
          <a:p>
            <a:pPr marL="342900" indent="-342900"/>
            <a:endParaRPr lang="en-US" sz="2000" b="1" dirty="0" smtClean="0">
              <a:solidFill>
                <a:schemeClr val="bg2"/>
              </a:solidFill>
            </a:endParaRPr>
          </a:p>
          <a:p>
            <a:pPr marL="342900" indent="-342900">
              <a:buAutoNum type="arabicPeriod"/>
            </a:pPr>
            <a:endParaRPr 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981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lgerian" pitchFamily="82" charset="0"/>
              </a:rPr>
              <a:t>CLASSIFICATION</a:t>
            </a:r>
            <a:endParaRPr lang="en-US" sz="36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32770" name="Picture 2" descr="C:\Users\pavan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3109913"/>
            <a:ext cx="3560146" cy="1766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49250"/>
            <a:ext cx="8078788" cy="869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Batik Regular" pitchFamily="2" charset="0"/>
              </a:rPr>
              <a:t>CLASSIFICATION OF PERIO-ENDO LESIONS 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07388" cy="40386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B050"/>
                </a:solidFill>
              </a:rPr>
              <a:t>According to Simon </a:t>
            </a:r>
            <a:r>
              <a:rPr lang="en-US" sz="2400" b="1" dirty="0" smtClean="0">
                <a:solidFill>
                  <a:schemeClr val="bg1"/>
                </a:solidFill>
              </a:rPr>
              <a:t>:1972 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Primary endodontic lesion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Primary endodontic lesion with secondary periodontal involvement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Primary periodontal lesion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Primary periodontal lesion with secondary endodontic involvement. </a:t>
            </a:r>
          </a:p>
          <a:p>
            <a:pPr marL="609600" indent="-60960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True combined lesion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57200"/>
            <a:ext cx="82296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B050"/>
                </a:solidFill>
              </a:rPr>
              <a:t>According to </a:t>
            </a:r>
            <a:r>
              <a:rPr lang="en-US" sz="2400" b="1" dirty="0" err="1" smtClean="0">
                <a:solidFill>
                  <a:srgbClr val="00B050"/>
                </a:solidFill>
              </a:rPr>
              <a:t>Weine</a:t>
            </a:r>
            <a:r>
              <a:rPr lang="en-US" sz="2400" b="1" dirty="0" smtClean="0">
                <a:solidFill>
                  <a:srgbClr val="00B050"/>
                </a:solidFill>
              </a:rPr>
              <a:t> :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Class I : tooth in which symptoms clinically and radiographically simulate periodontal disease but are </a:t>
            </a:r>
            <a:r>
              <a:rPr lang="en-US" sz="2400" dirty="0" err="1" smtClean="0">
                <a:solidFill>
                  <a:srgbClr val="002060"/>
                </a:solidFill>
              </a:rPr>
              <a:t>infact</a:t>
            </a:r>
            <a:r>
              <a:rPr lang="en-US" sz="2400" dirty="0" smtClean="0">
                <a:solidFill>
                  <a:srgbClr val="002060"/>
                </a:solidFill>
              </a:rPr>
              <a:t> due to </a:t>
            </a:r>
            <a:r>
              <a:rPr lang="en-US" sz="2400" dirty="0" err="1" smtClean="0">
                <a:solidFill>
                  <a:srgbClr val="002060"/>
                </a:solidFill>
              </a:rPr>
              <a:t>pulpal</a:t>
            </a:r>
            <a:r>
              <a:rPr lang="en-US" sz="2400" dirty="0" smtClean="0">
                <a:solidFill>
                  <a:srgbClr val="002060"/>
                </a:solidFill>
              </a:rPr>
              <a:t> inflammation and/or necrosis.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Class II : Tooth that has both </a:t>
            </a:r>
            <a:r>
              <a:rPr lang="en-US" sz="2400" dirty="0" err="1" smtClean="0">
                <a:solidFill>
                  <a:srgbClr val="002060"/>
                </a:solidFill>
              </a:rPr>
              <a:t>pulpal</a:t>
            </a:r>
            <a:r>
              <a:rPr lang="en-US" sz="2400" dirty="0" smtClean="0">
                <a:solidFill>
                  <a:srgbClr val="002060"/>
                </a:solidFill>
              </a:rPr>
              <a:t> or </a:t>
            </a:r>
            <a:r>
              <a:rPr lang="en-US" sz="2400" dirty="0" err="1" smtClean="0">
                <a:solidFill>
                  <a:srgbClr val="002060"/>
                </a:solidFill>
              </a:rPr>
              <a:t>periapical</a:t>
            </a:r>
            <a:r>
              <a:rPr lang="en-US" sz="2400" dirty="0" smtClean="0">
                <a:solidFill>
                  <a:srgbClr val="002060"/>
                </a:solidFill>
              </a:rPr>
              <a:t> disease and periodontal disease concomitantly.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Class III : Tooth that has no </a:t>
            </a:r>
            <a:r>
              <a:rPr lang="en-US" sz="2400" dirty="0" err="1" smtClean="0">
                <a:solidFill>
                  <a:srgbClr val="002060"/>
                </a:solidFill>
              </a:rPr>
              <a:t>pulpal</a:t>
            </a:r>
            <a:r>
              <a:rPr lang="en-US" sz="2400" dirty="0" smtClean="0">
                <a:solidFill>
                  <a:srgbClr val="002060"/>
                </a:solidFill>
              </a:rPr>
              <a:t> problem but requires endodontic therapy plus root amputation to gain periodontal healing.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Class IV : Tooth that clinically and radiographically simulates </a:t>
            </a:r>
            <a:r>
              <a:rPr lang="en-US" sz="2400" dirty="0" err="1" smtClean="0">
                <a:solidFill>
                  <a:srgbClr val="002060"/>
                </a:solidFill>
              </a:rPr>
              <a:t>pulpal</a:t>
            </a:r>
            <a:r>
              <a:rPr lang="en-US" sz="2400" dirty="0" smtClean="0">
                <a:solidFill>
                  <a:srgbClr val="002060"/>
                </a:solidFill>
              </a:rPr>
              <a:t> or </a:t>
            </a:r>
            <a:r>
              <a:rPr lang="en-US" sz="2400" dirty="0" err="1" smtClean="0">
                <a:solidFill>
                  <a:srgbClr val="002060"/>
                </a:solidFill>
              </a:rPr>
              <a:t>periapical</a:t>
            </a:r>
            <a:r>
              <a:rPr lang="en-US" sz="2400" dirty="0" smtClean="0">
                <a:solidFill>
                  <a:srgbClr val="002060"/>
                </a:solidFill>
              </a:rPr>
              <a:t> disease but </a:t>
            </a:r>
            <a:r>
              <a:rPr lang="en-US" sz="2400" dirty="0" err="1" smtClean="0">
                <a:solidFill>
                  <a:srgbClr val="002060"/>
                </a:solidFill>
              </a:rPr>
              <a:t>infact</a:t>
            </a:r>
            <a:r>
              <a:rPr lang="en-US" sz="2400" dirty="0" smtClean="0">
                <a:solidFill>
                  <a:srgbClr val="002060"/>
                </a:solidFill>
              </a:rPr>
              <a:t> has periodontal disease.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686800" cy="4525963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sz="2800" u="sng" dirty="0">
                <a:solidFill>
                  <a:srgbClr val="00B050"/>
                </a:solidFill>
              </a:rPr>
              <a:t>Classification based on treatment procedures given by </a:t>
            </a:r>
            <a:r>
              <a:rPr lang="en-US" sz="2800" i="1" u="sng" dirty="0" err="1">
                <a:solidFill>
                  <a:srgbClr val="00B050"/>
                </a:solidFill>
              </a:rPr>
              <a:t>Oliet</a:t>
            </a:r>
            <a:r>
              <a:rPr lang="en-US" sz="2800" i="1" u="sng" dirty="0">
                <a:solidFill>
                  <a:srgbClr val="00B050"/>
                </a:solidFill>
              </a:rPr>
              <a:t> and Pollock</a:t>
            </a:r>
          </a:p>
          <a:p>
            <a:pPr algn="just">
              <a:buFontTx/>
              <a:buNone/>
            </a:pPr>
            <a:endParaRPr lang="en-US" sz="2800" i="1" u="sng" dirty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Lesion that require Endodontic procedures only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Lesions that require periodontal treatment procedures only</a:t>
            </a:r>
          </a:p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Lesions that require combined endodontic-</a:t>
            </a:r>
            <a:r>
              <a:rPr lang="en-US" sz="2400" dirty="0" err="1">
                <a:solidFill>
                  <a:schemeClr val="bg1"/>
                </a:solidFill>
              </a:rPr>
              <a:t>periodontic</a:t>
            </a:r>
            <a:r>
              <a:rPr lang="en-US" sz="2400" dirty="0">
                <a:solidFill>
                  <a:schemeClr val="bg1"/>
                </a:solidFill>
              </a:rPr>
              <a:t> treatment procedures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76200"/>
          <a:ext cx="91440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Photo Editor Photo" r:id="rId3" imgW="7621064" imgH="5714286" progId="">
                  <p:embed/>
                </p:oleObj>
              </mc:Choice>
              <mc:Fallback>
                <p:oleObj name="Photo Editor Photo" r:id="rId3" imgW="7621064" imgH="57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"/>
                        <a:ext cx="9144000" cy="701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17526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Batik Regular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905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Batik Regular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057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Batik Regular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209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Batik Regular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3622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Batik Regular" pitchFamily="2" charset="0"/>
              </a:rPr>
              <a:t>TREATMENT</a:t>
            </a:r>
            <a:endParaRPr lang="en-US" sz="4000" b="1" dirty="0">
              <a:solidFill>
                <a:srgbClr val="FF0000"/>
              </a:solidFill>
              <a:latin typeface="Batik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2" y="76200"/>
            <a:ext cx="7011988" cy="8699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PRIMARY ENDODONTIC LESION</a:t>
            </a:r>
            <a:r>
              <a:rPr lang="en-US" sz="2800" dirty="0" smtClean="0">
                <a:solidFill>
                  <a:srgbClr val="C00000"/>
                </a:solidFill>
              </a:rPr>
              <a:t> : 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lum bright="36000" contrast="-14000"/>
            <a:grayscl/>
          </a:blip>
          <a:srcRect/>
          <a:stretch>
            <a:fillRect/>
          </a:stretch>
        </p:blipFill>
        <p:spPr bwMode="auto">
          <a:xfrm>
            <a:off x="3200400" y="1981200"/>
            <a:ext cx="2460376" cy="2742792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3124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18000"/>
          </a:blip>
          <a:srcRect/>
          <a:stretch>
            <a:fillRect/>
          </a:stretch>
        </p:blipFill>
        <p:spPr>
          <a:xfrm>
            <a:off x="457200" y="1600200"/>
            <a:ext cx="83058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381000"/>
            <a:ext cx="4038600" cy="2819400"/>
          </a:xfrm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438400" y="36576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"/>
            <a:ext cx="40386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57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PRIMARY ENDODONTIC LESION WITH SECONDARY PERIODONTAL INVOLVEMENT :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2000"/>
          </a:blip>
          <a:stretch>
            <a:fillRect/>
          </a:stretch>
        </p:blipFill>
        <p:spPr>
          <a:xfrm>
            <a:off x="1437062" y="1066800"/>
            <a:ext cx="5192338" cy="5073323"/>
          </a:xfrm>
        </p:spPr>
      </p:pic>
      <p:sp>
        <p:nvSpPr>
          <p:cNvPr id="62468" name="Oval 4"/>
          <p:cNvSpPr>
            <a:spLocks noChangeArrowheads="1"/>
          </p:cNvSpPr>
          <p:nvPr/>
        </p:nvSpPr>
        <p:spPr bwMode="auto">
          <a:xfrm>
            <a:off x="2819400" y="2514600"/>
            <a:ext cx="1371600" cy="2286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3050"/>
            <a:ext cx="7469188" cy="9461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PRIMARY PERIODONTAL LESION 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lum bright="18000" contrast="60000"/>
          </a:blip>
          <a:srcRect/>
          <a:stretch>
            <a:fillRect/>
          </a:stretch>
        </p:blipFill>
        <p:spPr>
          <a:xfrm>
            <a:off x="3048000" y="1828800"/>
            <a:ext cx="3421166" cy="2971800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47244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295400"/>
            <a:ext cx="777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PERIODONTAL TRAUMA TO PULPAL TISSUES</a:t>
            </a:r>
          </a:p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PULPAL TRAUMA TO PERIODONTAL TISSUES</a:t>
            </a:r>
          </a:p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TREATMENT</a:t>
            </a:r>
          </a:p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DIFFERENTIAL DIAGNOSIS</a:t>
            </a:r>
          </a:p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CONTROVERSIES</a:t>
            </a:r>
          </a:p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STUDIES ON ENDO-PERIO LESIONS</a:t>
            </a:r>
          </a:p>
          <a:p>
            <a:pPr marL="400050" indent="-400050">
              <a:lnSpc>
                <a:spcPct val="200000"/>
              </a:lnSpc>
              <a:buFont typeface="+mj-lt"/>
              <a:buAutoNum type="arabicPeriod" startAt="8"/>
            </a:pPr>
            <a:r>
              <a:rPr lang="en-US" b="1" dirty="0" smtClean="0">
                <a:solidFill>
                  <a:schemeClr val="bg2"/>
                </a:solidFill>
              </a:rPr>
              <a:t>REFERENCES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PRIMARY PERIODONTAL LESION WITH SECONDARY ENDODONTIC INVOLVEMENT :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2498" y="1066800"/>
            <a:ext cx="5619301" cy="50483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7621587" cy="8699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TRUE COMBINED LESION 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lum bright="24000" contrast="48000"/>
          </a:blip>
          <a:srcRect/>
          <a:stretch>
            <a:fillRect/>
          </a:stretch>
        </p:blipFill>
        <p:spPr>
          <a:xfrm>
            <a:off x="2667000" y="2209800"/>
            <a:ext cx="2520950" cy="2549525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3434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1" y="1384676"/>
            <a:ext cx="4448402" cy="43313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058112"/>
            <a:ext cx="4529355" cy="46817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31750"/>
            <a:ext cx="8002588" cy="9461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ALTERNATIVE TREATMENT MODALITIES 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Indications for </a:t>
            </a:r>
            <a:r>
              <a:rPr lang="en-US" b="1" dirty="0" err="1" smtClean="0">
                <a:solidFill>
                  <a:srgbClr val="002060"/>
                </a:solidFill>
              </a:rPr>
              <a:t>Radisectomy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743200"/>
            <a:ext cx="5115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Indications for </a:t>
            </a:r>
            <a:r>
              <a:rPr lang="en-US" sz="3200" b="1" dirty="0" err="1" smtClean="0">
                <a:solidFill>
                  <a:srgbClr val="002060"/>
                </a:solidFill>
              </a:rPr>
              <a:t>Hemisection</a:t>
            </a:r>
            <a:r>
              <a:rPr lang="en-US" sz="3200" b="1" dirty="0" smtClean="0">
                <a:solidFill>
                  <a:srgbClr val="002060"/>
                </a:solidFill>
              </a:rPr>
              <a:t> :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DSCN2327"/>
          <p:cNvPicPr>
            <a:picLocks noChangeAspect="1" noChangeArrowheads="1"/>
          </p:cNvPicPr>
          <p:nvPr/>
        </p:nvPicPr>
        <p:blipFill>
          <a:blip r:embed="rId2" cstate="print"/>
          <a:srcRect l="36795" t="8925" r="2682" b="55869"/>
          <a:stretch>
            <a:fillRect/>
          </a:stretch>
        </p:blipFill>
        <p:spPr bwMode="auto">
          <a:xfrm>
            <a:off x="1447800" y="104775"/>
            <a:ext cx="6572250" cy="28670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3" name="Picture 5" descr="DSCN2327"/>
          <p:cNvPicPr>
            <a:picLocks noChangeAspect="1" noChangeArrowheads="1"/>
          </p:cNvPicPr>
          <p:nvPr/>
        </p:nvPicPr>
        <p:blipFill>
          <a:blip r:embed="rId2" cstate="print"/>
          <a:srcRect l="36795" t="44131" r="8185" b="8925"/>
          <a:stretch>
            <a:fillRect/>
          </a:stretch>
        </p:blipFill>
        <p:spPr bwMode="auto">
          <a:xfrm>
            <a:off x="2057400" y="3200400"/>
            <a:ext cx="5473700" cy="3505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DIFFERENTIAL DIAGNOSIS OF PULPAL AND PERIODONTAL LESIONS 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36562" name="Group 722"/>
          <p:cNvGraphicFramePr>
            <a:graphicFrameLocks noGrp="1"/>
          </p:cNvGraphicFramePr>
          <p:nvPr>
            <p:ph type="tbl" idx="1"/>
          </p:nvPr>
        </p:nvGraphicFramePr>
        <p:xfrm>
          <a:off x="455613" y="1447800"/>
          <a:ext cx="8226425" cy="4100830"/>
        </p:xfrm>
        <a:graphic>
          <a:graphicData uri="http://schemas.openxmlformats.org/drawingml/2006/table">
            <a:tbl>
              <a:tblPr/>
              <a:tblGrid>
                <a:gridCol w="2714625"/>
                <a:gridCol w="2824162"/>
                <a:gridCol w="2687638"/>
              </a:tblGrid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Pulpal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Periodontal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Clinical 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Cause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Pulp infection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Periodontal infection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Vitality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Nonvital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Vital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Restorative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Deep or extensive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Not related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Plaque / calculus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Not related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Primary cause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Inflammation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Acute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Chronic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Pockets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Single, narrow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Multiple,wide coronally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 value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Often acid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alkaline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206" name="Group 294"/>
          <p:cNvGraphicFramePr>
            <a:graphicFrameLocks noGrp="1"/>
          </p:cNvGraphicFramePr>
          <p:nvPr>
            <p:ph/>
          </p:nvPr>
        </p:nvGraphicFramePr>
        <p:xfrm>
          <a:off x="455613" y="273050"/>
          <a:ext cx="8226425" cy="4802505"/>
        </p:xfrm>
        <a:graphic>
          <a:graphicData uri="http://schemas.openxmlformats.org/drawingml/2006/table">
            <a:tbl>
              <a:tblPr/>
              <a:tblGrid>
                <a:gridCol w="2714625"/>
                <a:gridCol w="2824162"/>
                <a:gridCol w="2687638"/>
              </a:tblGrid>
              <a:tr h="6254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Radiographic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Pattern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Localized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Generalized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Bone loss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Wider apically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Wider coronally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Periapical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Radiolucent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Not often related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Vertical bone loss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Histopathology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Junctional epithelium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apical migration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Apical migration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Granulation tissues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Apical (minimal)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Coronal (Larger)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Gingival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Some recession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Therapy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Treatment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Root canal therapy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Periodontal treatment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04" name="Text Box 291"/>
          <p:cNvSpPr txBox="1">
            <a:spLocks noChangeArrowheads="1"/>
          </p:cNvSpPr>
          <p:nvPr/>
        </p:nvSpPr>
        <p:spPr bwMode="auto">
          <a:xfrm>
            <a:off x="4006850" y="31908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Pulpal</a:t>
            </a:r>
          </a:p>
        </p:txBody>
      </p:sp>
      <p:sp>
        <p:nvSpPr>
          <p:cNvPr id="49205" name="Text Box 292"/>
          <p:cNvSpPr txBox="1">
            <a:spLocks noChangeArrowheads="1"/>
          </p:cNvSpPr>
          <p:nvPr/>
        </p:nvSpPr>
        <p:spPr bwMode="auto">
          <a:xfrm>
            <a:off x="6629400" y="304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Periodontal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8860" b="274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68820" y="5020270"/>
            <a:ext cx="3174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Thank you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514600"/>
            <a:ext cx="8229600" cy="1143000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  <a:latin typeface="Comic Sans MS" pitchFamily="66" charset="0"/>
              </a:rPr>
              <a:t>INTRODUCTION</a:t>
            </a:r>
          </a:p>
        </p:txBody>
      </p:sp>
      <p:pic>
        <p:nvPicPr>
          <p:cNvPr id="3080" name="Picture 8" descr="Brdr16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1" y="860424"/>
            <a:ext cx="8001000" cy="6022975"/>
          </a:xfrm>
          <a:noFill/>
          <a:ln/>
        </p:spPr>
      </p:pic>
      <p:pic>
        <p:nvPicPr>
          <p:cNvPr id="3086" name="Picture 14" descr="D:\Program Files\Common Files\Microsoft Shared\Clipart\cagcat50\bd05015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876800"/>
            <a:ext cx="257556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b="1" dirty="0">
              <a:solidFill>
                <a:srgbClr val="C00000"/>
              </a:solidFill>
              <a:latin typeface="Batik Regular" pitchFamily="2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667000" y="2133600"/>
            <a:ext cx="4191000" cy="472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u="sng" dirty="0">
                <a:solidFill>
                  <a:schemeClr val="bg2"/>
                </a:solidFill>
              </a:rPr>
              <a:t>Endodontic lesion</a:t>
            </a:r>
          </a:p>
          <a:p>
            <a:pPr algn="just">
              <a:buFontTx/>
              <a:buNone/>
            </a:pPr>
            <a:r>
              <a:rPr lang="en-US" dirty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2590800" y="3962400"/>
            <a:ext cx="4343400" cy="472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u="sng" dirty="0">
                <a:solidFill>
                  <a:schemeClr val="bg2"/>
                </a:solidFill>
              </a:rPr>
              <a:t>Periodontal lesion</a:t>
            </a:r>
          </a:p>
          <a:p>
            <a:pPr algn="just">
              <a:buFontTx/>
              <a:buNone/>
            </a:pPr>
            <a:r>
              <a:rPr lang="en-US" dirty="0">
                <a:solidFill>
                  <a:schemeClr val="bg2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bi_-benekli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1651"/>
          </a:xfrm>
          <a:prstGeom prst="rect">
            <a:avLst/>
          </a:prstGeom>
          <a:noFill/>
        </p:spPr>
      </p:pic>
      <p:sp>
        <p:nvSpPr>
          <p:cNvPr id="8196" name="Rectangle 4" descr="Brdr1559"/>
          <p:cNvSpPr>
            <a:spLocks noGrp="1" noChangeArrowheads="1"/>
          </p:cNvSpPr>
          <p:nvPr>
            <p:ph type="ctrTitle"/>
          </p:nvPr>
        </p:nvSpPr>
        <p:spPr>
          <a:xfrm>
            <a:off x="762000" y="358775"/>
            <a:ext cx="7772400" cy="1470025"/>
          </a:xfr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COMMUNICATION BETWEEN THE PULP AND </a:t>
            </a:r>
            <a:r>
              <a:rPr lang="en-US" sz="3200" b="1" dirty="0" smtClean="0">
                <a:solidFill>
                  <a:srgbClr val="FF0000"/>
                </a:solidFill>
              </a:rPr>
              <a:t>     THE </a:t>
            </a:r>
            <a:r>
              <a:rPr lang="en-US" sz="3200" b="1" dirty="0">
                <a:solidFill>
                  <a:srgbClr val="FF0000"/>
                </a:solidFill>
              </a:rPr>
              <a:t>PERIODONTIUM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905000"/>
            <a:ext cx="6705600" cy="609600"/>
          </a:xfrm>
          <a:noFill/>
        </p:spPr>
        <p:txBody>
          <a:bodyPr/>
          <a:lstStyle/>
          <a:p>
            <a:r>
              <a:rPr lang="en-US" b="1" dirty="0">
                <a:solidFill>
                  <a:srgbClr val="FF00FF"/>
                </a:solidFill>
              </a:rPr>
              <a:t>Pathways of developmental origin</a:t>
            </a:r>
            <a:r>
              <a:rPr lang="en-US" dirty="0"/>
              <a:t> 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9600" y="2667000"/>
            <a:ext cx="97472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0100" lvl="1" indent="-342900">
              <a:buFontTx/>
              <a:buBlip>
                <a:blip r:embed="rId4"/>
              </a:buBlip>
            </a:pPr>
            <a:r>
              <a:rPr lang="en-US" sz="2000" b="1" dirty="0">
                <a:solidFill>
                  <a:schemeClr val="bg1"/>
                </a:solidFill>
              </a:rPr>
              <a:t>Apical foramen</a:t>
            </a:r>
          </a:p>
          <a:p>
            <a:pPr marL="800100" lvl="1" indent="-342900"/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Tx/>
              <a:buBlip>
                <a:blip r:embed="rId4"/>
              </a:buBlip>
            </a:pPr>
            <a:r>
              <a:rPr lang="en-US" sz="2000" b="1" dirty="0">
                <a:solidFill>
                  <a:schemeClr val="bg1"/>
                </a:solidFill>
              </a:rPr>
              <a:t>Accessory canal and </a:t>
            </a:r>
            <a:r>
              <a:rPr lang="en-US" sz="2000" b="1" dirty="0" smtClean="0">
                <a:solidFill>
                  <a:schemeClr val="bg1"/>
                </a:solidFill>
              </a:rPr>
              <a:t>lateral </a:t>
            </a:r>
            <a:r>
              <a:rPr lang="en-US" sz="2000" b="1" dirty="0">
                <a:solidFill>
                  <a:schemeClr val="bg1"/>
                </a:solidFill>
              </a:rPr>
              <a:t>canal</a:t>
            </a:r>
          </a:p>
          <a:p>
            <a:pPr marL="800100" lvl="1" indent="-342900">
              <a:buFontTx/>
              <a:buBlip>
                <a:blip r:embed="rId4"/>
              </a:buBlip>
            </a:pPr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Tx/>
              <a:buBlip>
                <a:blip r:embed="rId4"/>
              </a:buBlip>
            </a:pPr>
            <a:r>
              <a:rPr lang="en-US" sz="2000" b="1" dirty="0">
                <a:solidFill>
                  <a:schemeClr val="bg1"/>
                </a:solidFill>
              </a:rPr>
              <a:t>Congenital absence of cementum exposing the dentinal </a:t>
            </a:r>
          </a:p>
          <a:p>
            <a:pPr marL="800100" lvl="1" indent="-342900"/>
            <a:r>
              <a:rPr lang="en-US" sz="2000" b="1" dirty="0">
                <a:solidFill>
                  <a:schemeClr val="bg1"/>
                </a:solidFill>
              </a:rPr>
              <a:t>    tubules at the cervical region of teeth.</a:t>
            </a:r>
          </a:p>
          <a:p>
            <a:pPr marL="800100" lvl="1" indent="-342900"/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Tx/>
              <a:buBlip>
                <a:blip r:embed="rId4"/>
              </a:buBlip>
            </a:pPr>
            <a:r>
              <a:rPr lang="en-US" sz="2000" b="1" dirty="0">
                <a:solidFill>
                  <a:schemeClr val="bg1"/>
                </a:solidFill>
              </a:rPr>
              <a:t>Permeability of cementum</a:t>
            </a:r>
          </a:p>
          <a:p>
            <a:pPr marL="800100" lvl="1" indent="-342900">
              <a:buFontTx/>
              <a:buBlip>
                <a:blip r:embed="rId4"/>
              </a:buBlip>
            </a:pPr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Tx/>
              <a:buBlip>
                <a:blip r:embed="rId4"/>
              </a:buBlip>
            </a:pPr>
            <a:r>
              <a:rPr lang="en-US" sz="2000" b="1" dirty="0">
                <a:solidFill>
                  <a:schemeClr val="bg1"/>
                </a:solidFill>
              </a:rPr>
              <a:t>Developmental grooves</a:t>
            </a:r>
          </a:p>
          <a:p>
            <a:pPr marL="800100" lvl="1" indent="-342900"/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Tx/>
              <a:buBlip>
                <a:blip r:embed="rId4"/>
              </a:buBlip>
            </a:pPr>
            <a:r>
              <a:rPr lang="en-US" sz="2000" b="1" dirty="0">
                <a:solidFill>
                  <a:schemeClr val="bg1"/>
                </a:solidFill>
              </a:rPr>
              <a:t>Enamel projections and enamel pearls at the cervical area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1828800"/>
            <a:ext cx="944563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914400"/>
            <a:ext cx="8763000" cy="4824413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2055813"/>
            <a:ext cx="4878387" cy="2973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Lingual grooves.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Root / tooth fractures.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solidFill>
                  <a:schemeClr val="bg1"/>
                </a:solidFill>
              </a:rPr>
              <a:t>Cemental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hypoplasia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Root anomalies.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Intermediate bifurcation ridges.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Cervical enamel projections.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Trauma-Induced root </a:t>
            </a:r>
            <a:r>
              <a:rPr lang="en-US" sz="2400" dirty="0" err="1" smtClean="0">
                <a:solidFill>
                  <a:schemeClr val="bg1"/>
                </a:solidFill>
              </a:rPr>
              <a:t>resorption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895975" y="1981200"/>
          <a:ext cx="2524125" cy="313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3" imgW="3514286" imgH="4361905" progId="PBrush">
                  <p:embed/>
                </p:oleObj>
              </mc:Choice>
              <mc:Fallback>
                <p:oleObj name="Bitmap Image" r:id="rId3" imgW="3514286" imgH="4361905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47" r="272" b="17905"/>
                      <a:stretch>
                        <a:fillRect/>
                      </a:stretch>
                    </p:blipFill>
                    <p:spPr bwMode="auto">
                      <a:xfrm>
                        <a:off x="5895975" y="1981200"/>
                        <a:ext cx="2524125" cy="31321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09600" y="533400"/>
            <a:ext cx="75438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002060"/>
                </a:solidFill>
              </a:rPr>
              <a:t>The following anatomical entities or pathways have also been mentioned in the literature as possible causes of </a:t>
            </a:r>
            <a:r>
              <a:rPr lang="en-US" sz="2400" b="1" i="1" dirty="0" err="1">
                <a:solidFill>
                  <a:srgbClr val="002060"/>
                </a:solidFill>
              </a:rPr>
              <a:t>periodontally</a:t>
            </a:r>
            <a:r>
              <a:rPr lang="en-US" sz="2400" b="1" i="1" dirty="0">
                <a:solidFill>
                  <a:srgbClr val="002060"/>
                </a:solidFill>
              </a:rPr>
              <a:t> derived endodontic lesions : </a:t>
            </a:r>
          </a:p>
        </p:txBody>
      </p:sp>
      <p:sp>
        <p:nvSpPr>
          <p:cNvPr id="3077" name="Line 8"/>
          <p:cNvSpPr>
            <a:spLocks noChangeShapeType="1"/>
          </p:cNvSpPr>
          <p:nvPr/>
        </p:nvSpPr>
        <p:spPr bwMode="auto">
          <a:xfrm>
            <a:off x="7696200" y="3581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8" name="Line 9"/>
          <p:cNvSpPr>
            <a:spLocks noChangeShapeType="1"/>
          </p:cNvSpPr>
          <p:nvPr/>
        </p:nvSpPr>
        <p:spPr bwMode="auto">
          <a:xfrm flipV="1">
            <a:off x="7162800" y="3124200"/>
            <a:ext cx="457200" cy="6096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1054</TotalTime>
  <Words>735</Words>
  <Application>Microsoft Office PowerPoint</Application>
  <PresentationFormat>On-screen Show (4:3)</PresentationFormat>
  <Paragraphs>220</Paragraphs>
  <Slides>48</Slides>
  <Notes>1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Trek</vt:lpstr>
      <vt:lpstr>Bitmap Image</vt:lpstr>
      <vt:lpstr>Photo Editor Photo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COMMUNICATION BETWEEN THE PULP AND      THE PERIODONTIUM</vt:lpstr>
      <vt:lpstr>PowerPoint Presentation</vt:lpstr>
      <vt:lpstr>PowerPoint Presentation</vt:lpstr>
      <vt:lpstr>Pathways of pathological origin </vt:lpstr>
      <vt:lpstr>Pathways of iatrogenic  origin </vt:lpstr>
      <vt:lpstr>ENDO – PERIO LESIONS</vt:lpstr>
      <vt:lpstr>PowerPoint Presentation</vt:lpstr>
      <vt:lpstr>PowerPoint Presentation</vt:lpstr>
      <vt:lpstr>VISUAL EXAMINATION </vt:lpstr>
      <vt:lpstr>PALPATION </vt:lpstr>
      <vt:lpstr>PERCUSSION </vt:lpstr>
      <vt:lpstr>FISTULA TRACKING </vt:lpstr>
      <vt:lpstr>                          MOBILITY </vt:lpstr>
      <vt:lpstr>                    RADIOGRAPH </vt:lpstr>
      <vt:lpstr>                PULP VITALITY TESTING </vt:lpstr>
      <vt:lpstr>PowerPoint Presentation</vt:lpstr>
      <vt:lpstr> ELECTRIC TEST </vt:lpstr>
      <vt:lpstr>BLOOD FLOW TEST</vt:lpstr>
      <vt:lpstr>PowerPoint Presentation</vt:lpstr>
      <vt:lpstr>RESTORED TEETH TESTING </vt:lpstr>
      <vt:lpstr>POCKET PROBING</vt:lpstr>
      <vt:lpstr>CRACKED TOOTH TESTING </vt:lpstr>
      <vt:lpstr>SELECTIVE ANESTHESIA TEST</vt:lpstr>
      <vt:lpstr>PowerPoint Presentation</vt:lpstr>
      <vt:lpstr>CLASSIFICATION OF PERIO-ENDO LESIONS :</vt:lpstr>
      <vt:lpstr>PowerPoint Presentation</vt:lpstr>
      <vt:lpstr>PowerPoint Presentation</vt:lpstr>
      <vt:lpstr>PowerPoint Presentation</vt:lpstr>
      <vt:lpstr>PRIMARY ENDODONTIC LESION : </vt:lpstr>
      <vt:lpstr>PowerPoint Presentation</vt:lpstr>
      <vt:lpstr>PowerPoint Presentation</vt:lpstr>
      <vt:lpstr>PRIMARY ENDODONTIC LESION WITH SECONDARY PERIODONTAL INVOLVEMENT : </vt:lpstr>
      <vt:lpstr>PRIMARY PERIODONTAL LESION : </vt:lpstr>
      <vt:lpstr>PRIMARY PERIODONTAL LESION WITH SECONDARY ENDODONTIC INVOLVEMENT : </vt:lpstr>
      <vt:lpstr>TRUE COMBINED LESION : </vt:lpstr>
      <vt:lpstr>PowerPoint Presentation</vt:lpstr>
      <vt:lpstr>PowerPoint Presentation</vt:lpstr>
      <vt:lpstr>ALTERNATIVE TREATMENT MODALITIES : </vt:lpstr>
      <vt:lpstr>PowerPoint Presentation</vt:lpstr>
      <vt:lpstr>DIFFERENTIAL DIAGNOSIS OF PULPAL AND PERIODONTAL LESIONS 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pavan</dc:creator>
  <cp:lastModifiedBy>hansini</cp:lastModifiedBy>
  <cp:revision>97</cp:revision>
  <dcterms:created xsi:type="dcterms:W3CDTF">2006-08-16T00:00:00Z</dcterms:created>
  <dcterms:modified xsi:type="dcterms:W3CDTF">2019-09-10T09:50:08Z</dcterms:modified>
</cp:coreProperties>
</file>